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86"/>
  </p:notesMasterIdLst>
  <p:sldIdLst>
    <p:sldId id="256" r:id="rId4"/>
    <p:sldId id="257" r:id="rId5"/>
    <p:sldId id="258" r:id="rId6"/>
    <p:sldId id="259" r:id="rId7"/>
    <p:sldId id="337" r:id="rId8"/>
    <p:sldId id="323" r:id="rId9"/>
    <p:sldId id="260" r:id="rId10"/>
    <p:sldId id="261" r:id="rId11"/>
    <p:sldId id="368" r:id="rId12"/>
    <p:sldId id="363" r:id="rId13"/>
    <p:sldId id="356" r:id="rId14"/>
    <p:sldId id="359" r:id="rId15"/>
    <p:sldId id="369" r:id="rId16"/>
    <p:sldId id="325" r:id="rId17"/>
    <p:sldId id="309" r:id="rId18"/>
    <p:sldId id="378" r:id="rId19"/>
    <p:sldId id="310" r:id="rId20"/>
    <p:sldId id="366" r:id="rId21"/>
    <p:sldId id="335" r:id="rId22"/>
    <p:sldId id="365" r:id="rId23"/>
    <p:sldId id="357" r:id="rId24"/>
    <p:sldId id="318" r:id="rId25"/>
    <p:sldId id="305" r:id="rId26"/>
    <p:sldId id="320" r:id="rId27"/>
    <p:sldId id="327" r:id="rId28"/>
    <p:sldId id="326" r:id="rId29"/>
    <p:sldId id="314" r:id="rId30"/>
    <p:sldId id="334" r:id="rId31"/>
    <p:sldId id="361" r:id="rId32"/>
    <p:sldId id="316" r:id="rId33"/>
    <p:sldId id="330" r:id="rId34"/>
    <p:sldId id="370" r:id="rId35"/>
    <p:sldId id="328" r:id="rId36"/>
    <p:sldId id="307" r:id="rId37"/>
    <p:sldId id="351" r:id="rId38"/>
    <p:sldId id="377" r:id="rId39"/>
    <p:sldId id="353" r:id="rId40"/>
    <p:sldId id="367" r:id="rId41"/>
    <p:sldId id="345" r:id="rId42"/>
    <p:sldId id="371" r:id="rId43"/>
    <p:sldId id="372" r:id="rId44"/>
    <p:sldId id="373" r:id="rId45"/>
    <p:sldId id="346" r:id="rId46"/>
    <p:sldId id="375" r:id="rId47"/>
    <p:sldId id="354" r:id="rId48"/>
    <p:sldId id="376" r:id="rId49"/>
    <p:sldId id="355"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Lst>
  <p:sldSz cx="9144000" cy="5143500" type="screen16x9"/>
  <p:notesSz cx="6858000" cy="9144000"/>
  <p:embeddedFontLst>
    <p:embeddedFont>
      <p:font typeface="Google Sans" panose="020B0503030502040204" pitchFamily="34" charset="0"/>
      <p:regular r:id="rId87"/>
      <p:bold r:id="rId88"/>
      <p:italic r:id="rId89"/>
      <p:boldItalic r:id="rId90"/>
    </p:embeddedFont>
    <p:embeddedFont>
      <p:font typeface="Google Sans Medium" panose="020B0603030502040204" pitchFamily="34" charset="0"/>
      <p:regular r:id="rId91"/>
      <p:bold r:id="rId92"/>
      <p:italic r:id="rId93"/>
      <p:boldItalic r:id="rId94"/>
    </p:embeddedFont>
    <p:embeddedFont>
      <p:font typeface="Google Sans Mono" panose="020B0604020202020204" charset="0"/>
      <p:regular r:id="rId95"/>
      <p:bold r:id="rId96"/>
      <p:italic r:id="rId97"/>
      <p:boldItalic r:id="rId98"/>
    </p:embeddedFont>
    <p:embeddedFont>
      <p:font typeface="Google Sans SemiBold" panose="020B0604020202020204" charset="0"/>
      <p:regular r:id="rId99"/>
      <p:bold r:id="rId100"/>
      <p:italic r:id="rId101"/>
      <p:boldItalic r:id="rId102"/>
    </p:embeddedFont>
    <p:embeddedFont>
      <p:font typeface="Google Sans Text" panose="020B0604020202020204" charset="0"/>
      <p:regular r:id="rId103"/>
      <p:bold r:id="rId104"/>
      <p:italic r:id="rId105"/>
      <p:boldItalic r:id="rId106"/>
    </p:embeddedFont>
    <p:embeddedFont>
      <p:font typeface="Helvetica Neue" panose="020B0604020202020204" charset="0"/>
      <p:regular r:id="rId107"/>
      <p:bold r:id="rId108"/>
      <p:italic r:id="rId109"/>
      <p:boldItalic r:id="rId110"/>
    </p:embeddedFont>
    <p:embeddedFont>
      <p:font typeface="Open Sans Light" panose="020B0306030504020204" pitchFamily="34" charset="0"/>
      <p:regular r:id="rId111"/>
      <p:italic r:id="rId112"/>
    </p:embeddedFont>
    <p:embeddedFont>
      <p:font typeface="Roboto" panose="02000000000000000000" pitchFamily="2" charset="0"/>
      <p:regular r:id="rId113"/>
      <p:bold r:id="rId114"/>
      <p:italic r:id="rId115"/>
      <p:boldItalic r:id="rId116"/>
    </p:embeddedFont>
    <p:embeddedFont>
      <p:font typeface="Roboto Mono" panose="00000009000000000000" pitchFamily="49" charset="0"/>
      <p:regular r:id="rId117"/>
      <p:bold r:id="rId118"/>
      <p:italic r:id="rId119"/>
      <p:boldItalic r:id="rId120"/>
    </p:embeddedFont>
    <p:embeddedFont>
      <p:font typeface="Roboto Mono Light" panose="00000009000000000000" pitchFamily="49" charset="0"/>
      <p:regular r:id="rId121"/>
      <p:bold r:id="rId122"/>
      <p:italic r:id="rId123"/>
      <p:boldItalic r:id="rId124"/>
    </p:embeddedFont>
    <p:embeddedFont>
      <p:font typeface="Source sans pro" panose="020B0503030403020204" pitchFamily="34" charset="0"/>
      <p:regular r:id="rId125"/>
      <p:bold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font" Target="fonts/font3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font" Target="fonts/font4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393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Title - Green">
  <p:cSld name="1_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104380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761250" y="796624"/>
            <a:ext cx="3754100"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646451" y="857250"/>
            <a:ext cx="3714750" cy="3429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4782741" y="1916907"/>
            <a:ext cx="3714750" cy="2369344"/>
          </a:xfrm>
        </p:spPr>
        <p:txBody>
          <a:bodyPr>
            <a:normAutofit/>
          </a:bodyPr>
          <a:lstStyle>
            <a:lvl1pPr marL="0" indent="0">
              <a:lnSpc>
                <a:spcPct val="150000"/>
              </a:lnSpc>
              <a:spcBef>
                <a:spcPts val="0"/>
              </a:spcBef>
              <a:buNone/>
              <a:defRPr sz="1500">
                <a:solidFill>
                  <a:schemeClr val="accent4"/>
                </a:solidFill>
                <a:latin typeface="+mj-lt"/>
              </a:defRPr>
            </a:lvl1pPr>
            <a:lvl2pPr marL="342900" indent="0">
              <a:lnSpc>
                <a:spcPct val="150000"/>
              </a:lnSpc>
              <a:spcBef>
                <a:spcPts val="0"/>
              </a:spcBef>
              <a:buNone/>
              <a:defRPr sz="1500">
                <a:solidFill>
                  <a:schemeClr val="accent4"/>
                </a:solidFill>
                <a:latin typeface="+mj-lt"/>
              </a:defRPr>
            </a:lvl2pPr>
            <a:lvl3pPr marL="685800" indent="0">
              <a:lnSpc>
                <a:spcPct val="150000"/>
              </a:lnSpc>
              <a:spcBef>
                <a:spcPts val="0"/>
              </a:spcBef>
              <a:buNone/>
              <a:defRPr sz="1500">
                <a:solidFill>
                  <a:schemeClr val="accent4"/>
                </a:solidFill>
                <a:latin typeface="+mj-lt"/>
              </a:defRPr>
            </a:lvl3pPr>
            <a:lvl4pPr marL="1028700" indent="0">
              <a:lnSpc>
                <a:spcPct val="150000"/>
              </a:lnSpc>
              <a:spcBef>
                <a:spcPts val="0"/>
              </a:spcBef>
              <a:buNone/>
              <a:defRPr sz="1500">
                <a:solidFill>
                  <a:schemeClr val="accent4"/>
                </a:solidFill>
                <a:latin typeface="+mj-lt"/>
              </a:defRPr>
            </a:lvl4pPr>
            <a:lvl5pPr marL="1371600" indent="0">
              <a:lnSpc>
                <a:spcPct val="150000"/>
              </a:lnSpc>
              <a:spcBef>
                <a:spcPts val="0"/>
              </a:spcBef>
              <a:buNone/>
              <a:defRPr sz="15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67668695"/>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theme" Target="../theme/theme3.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4.jpe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2.xml"/><Relationship Id="rId4" Type="http://schemas.openxmlformats.org/officeDocument/2006/relationships/image" Target="../media/image67.jpg"/></Relationships>
</file>

<file path=ppt/slides/_rels/slide2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68.xml"/><Relationship Id="rId5" Type="http://schemas.openxmlformats.org/officeDocument/2006/relationships/image" Target="../media/image73.jpeg"/><Relationship Id="rId4" Type="http://schemas.openxmlformats.org/officeDocument/2006/relationships/hyperlink" Target="https://mobile.twitter.com/svpino/status/163923564970549248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4.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hyperlink" Target="https://www.plantuml.com/plantuml/uml/SyfFKj2rKt3CoKnELR1Io4ZDoSa70000" TargetMode="Externa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73.xml"/><Relationship Id="rId4" Type="http://schemas.openxmlformats.org/officeDocument/2006/relationships/image" Target="../media/image91.sv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3.xml"/><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10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3.xml"/><Relationship Id="rId1" Type="http://schemas.openxmlformats.org/officeDocument/2006/relationships/slideLayout" Target="../slideLayouts/slideLayout76.xml"/><Relationship Id="rId4" Type="http://schemas.openxmlformats.org/officeDocument/2006/relationships/image" Target="../media/image103.gif"/></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50.xml"/><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6.xml"/><Relationship Id="rId1" Type="http://schemas.openxmlformats.org/officeDocument/2006/relationships/slideLayout" Target="../slideLayouts/slideLayout112.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550701"/>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US" sz="3000" b="1" dirty="0">
                <a:solidFill>
                  <a:schemeClr val="dk1"/>
                </a:solidFill>
                <a:latin typeface="Google Sans"/>
                <a:ea typeface="Google Sans"/>
                <a:cs typeface="Google Sans"/>
                <a:sym typeface="Google Sans"/>
              </a:rPr>
              <a:t>Integrating visual communication and storytelling in Software Engineering</a:t>
            </a:r>
            <a:endParaRPr lang="en-US" sz="6000" b="1" dirty="0">
              <a:solidFill>
                <a:schemeClr val="dk1"/>
              </a:solidFill>
              <a:latin typeface="Google Sans"/>
              <a:ea typeface="Google Sans"/>
              <a:cs typeface="Google Sans"/>
              <a:sym typeface="Google Sans"/>
            </a:endParaRPr>
          </a:p>
        </p:txBody>
      </p:sp>
      <p:pic>
        <p:nvPicPr>
          <p:cNvPr id="308" name="Google Shape;308;p110"/>
          <p:cNvPicPr preferRelativeResize="0"/>
          <p:nvPr/>
        </p:nvPicPr>
        <p:blipFill>
          <a:blip r:embed="rId4"/>
          <a:srcRect l="9107" r="9107"/>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Google Sans Medium"/>
                <a:ea typeface="Google Sans Medium"/>
                <a:cs typeface="Google Sans Medium"/>
                <a:sym typeface="Google Sans Medium"/>
              </a:rPr>
              <a:t>Vaishnavi V</a:t>
            </a:r>
            <a:endParaRPr sz="2000" dirty="0">
              <a:latin typeface="Google Sans Medium"/>
              <a:ea typeface="Google Sans Medium"/>
              <a:cs typeface="Google Sans Medium"/>
              <a:sym typeface="Google Sans Medium"/>
            </a:endParaRPr>
          </a:p>
          <a:p>
            <a:pPr marL="0" lvl="0" indent="0" algn="l" rtl="0">
              <a:spcBef>
                <a:spcPts val="0"/>
              </a:spcBef>
              <a:spcAft>
                <a:spcPts val="0"/>
              </a:spcAft>
              <a:buNone/>
            </a:pPr>
            <a:r>
              <a:rPr lang="en" sz="1700" dirty="0">
                <a:latin typeface="Google Sans Text"/>
                <a:ea typeface="Google Sans Text"/>
                <a:cs typeface="Google Sans Text"/>
                <a:sym typeface="Google Sans Text"/>
              </a:rPr>
              <a:t>Solutions Architect | Code Wrangler</a:t>
            </a:r>
            <a:endParaRPr sz="1700" dirty="0">
              <a:latin typeface="Google Sans Text"/>
              <a:ea typeface="Google Sans Text"/>
              <a:cs typeface="Google Sans Text"/>
              <a:sym typeface="Google Sans Text"/>
            </a:endParaRPr>
          </a:p>
          <a:p>
            <a:pPr marL="0" lvl="0" indent="0" algn="l" rtl="0">
              <a:spcBef>
                <a:spcPts val="0"/>
              </a:spcBef>
              <a:spcAft>
                <a:spcPts val="0"/>
              </a:spcAft>
              <a:buNone/>
            </a:pPr>
            <a:endParaRPr sz="1600" dirty="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6457950" y="4767263"/>
            <a:ext cx="2057400" cy="273844"/>
          </a:xfrm>
        </p:spPr>
        <p:txBody>
          <a:bodyPr>
            <a:normAutofit fontScale="70000" lnSpcReduction="20000"/>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61250" y="796624"/>
            <a:ext cx="3754100" cy="994172"/>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4782741" y="1916907"/>
            <a:ext cx="3714750" cy="2369344"/>
          </a:xfrm>
        </p:spPr>
        <p:txBody>
          <a:bodyPr spcFirstLastPara="1" vert="horz" wrap="square" lIns="68580" tIns="34290" rIns="68580" bIns="34290" rtlCol="0" anchor="t" anchorCtr="0">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6457950" y="4767263"/>
            <a:ext cx="2057400" cy="273844"/>
          </a:xfrm>
        </p:spPr>
        <p:txBody>
          <a:bodyPr>
            <a:normAutofit fontScale="70000" lnSpcReduction="20000"/>
          </a:bodyPr>
          <a:lstStyle/>
          <a:p>
            <a:fld id="{B5CEABB6-07DC-46E8-9B57-56EC44A396E5}" type="slidenum">
              <a:rPr lang="en-US" smtClean="0"/>
              <a:pPr/>
              <a:t>17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79" y="2271808"/>
            <a:ext cx="2405711" cy="185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78" y="690658"/>
            <a:ext cx="2343150"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03584" y="2416783"/>
            <a:ext cx="4054415"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34916"/>
            <a:ext cx="6511623" cy="1371599"/>
          </a:xfrm>
        </p:spPr>
        <p:txBody>
          <a:bodyPr anchor="ctr"/>
          <a:lstStyle/>
          <a:p>
            <a:r>
              <a:rPr lang="en-US" dirty="0">
                <a:solidFill>
                  <a:schemeClr val="tx1"/>
                </a:solidFill>
              </a:rPr>
              <a:t>Examples</a:t>
            </a:r>
          </a:p>
        </p:txBody>
      </p:sp>
    </p:spTree>
    <p:extLst>
      <p:ext uri="{BB962C8B-B14F-4D97-AF65-F5344CB8AC3E}">
        <p14:creationId xmlns:p14="http://schemas.microsoft.com/office/powerpoint/2010/main" val="239376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771196" y="1536667"/>
            <a:ext cx="7601609" cy="2263337"/>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6521178" y="4823393"/>
            <a:ext cx="1994173" cy="276999"/>
          </a:xfrm>
          <a:prstGeom prst="rect">
            <a:avLst/>
          </a:prstGeom>
          <a:noFill/>
        </p:spPr>
        <p:txBody>
          <a:bodyPr wrap="square" rtlCol="0">
            <a:spAutoFit/>
          </a:bodyPr>
          <a:lstStyle/>
          <a:p>
            <a:r>
              <a:rPr lang="en-CA" sz="1200" dirty="0"/>
              <a:t>Source : Medium blog</a:t>
            </a:r>
          </a:p>
        </p:txBody>
      </p:sp>
      <p:sp>
        <p:nvSpPr>
          <p:cNvPr id="7" name="TextBox 6">
            <a:extLst>
              <a:ext uri="{FF2B5EF4-FFF2-40B4-BE49-F238E27FC236}">
                <a16:creationId xmlns:a16="http://schemas.microsoft.com/office/drawing/2014/main" id="{7DE0CBB2-8FFC-205E-AC9A-27F0E48FC059}"/>
              </a:ext>
            </a:extLst>
          </p:cNvPr>
          <p:cNvSpPr txBox="1"/>
          <p:nvPr/>
        </p:nvSpPr>
        <p:spPr>
          <a:xfrm>
            <a:off x="708337" y="583714"/>
            <a:ext cx="5157989" cy="707886"/>
          </a:xfrm>
          <a:prstGeom prst="rect">
            <a:avLst/>
          </a:prstGeom>
          <a:noFill/>
        </p:spPr>
        <p:txBody>
          <a:bodyPr wrap="square">
            <a:spAutoFit/>
          </a:bodyPr>
          <a:lstStyle/>
          <a:p>
            <a:r>
              <a:rPr lang="en-US" sz="4000" dirty="0"/>
              <a:t>Privacy</a:t>
            </a:r>
            <a:endParaRPr lang="en-CA" sz="4000" dirty="0"/>
          </a:p>
        </p:txBody>
      </p:sp>
    </p:spTree>
    <p:extLst>
      <p:ext uri="{BB962C8B-B14F-4D97-AF65-F5344CB8AC3E}">
        <p14:creationId xmlns:p14="http://schemas.microsoft.com/office/powerpoint/2010/main" val="230462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7156174" y="4703694"/>
            <a:ext cx="1893404" cy="276999"/>
          </a:xfrm>
          <a:prstGeom prst="rect">
            <a:avLst/>
          </a:prstGeom>
          <a:noFill/>
        </p:spPr>
        <p:txBody>
          <a:bodyPr wrap="square" rtlCol="0">
            <a:spAutoFit/>
          </a:bodyPr>
          <a:lstStyle/>
          <a:p>
            <a:r>
              <a:rPr lang="en-CA" sz="1200" dirty="0"/>
              <a:t>Source :</a:t>
            </a:r>
            <a:r>
              <a:rPr lang="en-CA" sz="1200" dirty="0">
                <a:latin typeface="-apple-system"/>
                <a:hlinkClick r:id="rId3"/>
              </a:rPr>
              <a:t>Wassim </a:t>
            </a:r>
            <a:r>
              <a:rPr lang="en-CA" sz="1200" dirty="0" err="1">
                <a:latin typeface="-apple-system"/>
                <a:hlinkClick r:id="rId3"/>
              </a:rPr>
              <a:t>Chegham</a:t>
            </a:r>
            <a:endParaRPr lang="en-CA" sz="12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13399" cy="49587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7156173" y="1621124"/>
            <a:ext cx="1625049" cy="317007"/>
          </a:xfrm>
        </p:spPr>
        <p:txBody>
          <a:bodyPr/>
          <a:lstStyle/>
          <a:p>
            <a:r>
              <a:rPr lang="en-CA" sz="1800" dirty="0"/>
              <a:t>ELI5</a:t>
            </a:r>
          </a:p>
        </p:txBody>
      </p:sp>
    </p:spTree>
    <p:extLst>
      <p:ext uri="{BB962C8B-B14F-4D97-AF65-F5344CB8AC3E}">
        <p14:creationId xmlns:p14="http://schemas.microsoft.com/office/powerpoint/2010/main" val="65037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9D799BE-5983-4BE3-07F8-50C83D7FC694}"/>
              </a:ext>
            </a:extLst>
          </p:cNvPr>
          <p:cNvSpPr>
            <a:spLocks noGrp="1"/>
          </p:cNvSpPr>
          <p:nvPr>
            <p:ph type="title"/>
          </p:nvPr>
        </p:nvSpPr>
        <p:spPr/>
        <p:txBody>
          <a:bodyPr>
            <a:normAutofit fontScale="90000"/>
          </a:bodyPr>
          <a:lstStyle/>
          <a:p>
            <a:r>
              <a:rPr lang="en-CA" dirty="0"/>
              <a:t>Resources</a:t>
            </a:r>
          </a:p>
        </p:txBody>
      </p:sp>
      <p:sp>
        <p:nvSpPr>
          <p:cNvPr id="17" name="TextBox 16">
            <a:extLst>
              <a:ext uri="{FF2B5EF4-FFF2-40B4-BE49-F238E27FC236}">
                <a16:creationId xmlns:a16="http://schemas.microsoft.com/office/drawing/2014/main" id="{3BF7BF03-32D2-083B-D151-210A27C36CC2}"/>
              </a:ext>
            </a:extLst>
          </p:cNvPr>
          <p:cNvSpPr txBox="1"/>
          <p:nvPr/>
        </p:nvSpPr>
        <p:spPr>
          <a:xfrm>
            <a:off x="843566" y="1708150"/>
            <a:ext cx="6226935" cy="3139321"/>
          </a:xfrm>
          <a:prstGeom prst="rect">
            <a:avLst/>
          </a:prstGeom>
          <a:noFill/>
        </p:spPr>
        <p:txBody>
          <a:bodyPr wrap="square" rtlCol="0">
            <a:spAutoFit/>
          </a:bodyPr>
          <a:lstStyle/>
          <a:p>
            <a:r>
              <a:rPr lang="en-CA" dirty="0">
                <a:hlinkClick r:id="rId2"/>
              </a:rPr>
              <a:t>Plant UML</a:t>
            </a:r>
            <a:endParaRPr lang="en-CA" dirty="0"/>
          </a:p>
          <a:p>
            <a:endParaRPr lang="en-CA" dirty="0"/>
          </a:p>
          <a:p>
            <a:r>
              <a:rPr kumimoji="0" lang="en-US" sz="1400" b="1" i="0" u="none" strike="noStrike" kern="1200" cap="none" spc="0" normalizeH="0" baseline="0" noProof="0" dirty="0" err="1">
                <a:ln>
                  <a:noFill/>
                </a:ln>
                <a:solidFill>
                  <a:schemeClr val="tx1"/>
                </a:solidFill>
                <a:effectLst/>
                <a:uLnTx/>
                <a:uFillTx/>
                <a:latin typeface="Source sans pro"/>
                <a:ea typeface="+mn-ea"/>
                <a:cs typeface="+mn-cs"/>
              </a:rPr>
              <a:t>Waysfinder</a:t>
            </a:r>
            <a:r>
              <a:rPr kumimoji="0" lang="en-US" sz="1400" b="1" i="0" u="none" strike="noStrike" kern="1200" cap="none" spc="0" normalizeH="0" baseline="0" noProof="0" dirty="0">
                <a:ln>
                  <a:noFill/>
                </a:ln>
                <a:solidFill>
                  <a:schemeClr val="tx1"/>
                </a:solidFill>
                <a:effectLst/>
                <a:uLnTx/>
                <a:uFillTx/>
                <a:latin typeface="Source sans pro"/>
                <a:ea typeface="+mn-ea"/>
                <a:cs typeface="+mn-cs"/>
              </a:rPr>
              <a:t> Framework</a:t>
            </a:r>
          </a:p>
          <a:p>
            <a:endParaRPr lang="en-US" b="1" kern="1200" dirty="0">
              <a:solidFill>
                <a:schemeClr val="tx1"/>
              </a:solidFill>
              <a:latin typeface="Source sans pro"/>
              <a:ea typeface="+mn-ea"/>
              <a:cs typeface="+mn-cs"/>
            </a:endParaRPr>
          </a:p>
          <a:p>
            <a:endParaRPr kumimoji="0" lang="en-US" sz="1400" b="1" i="0" u="none" strike="noStrike" kern="1200" cap="none" spc="0" normalizeH="0" baseline="0" noProof="0" dirty="0">
              <a:ln>
                <a:noFill/>
              </a:ln>
              <a:solidFill>
                <a:schemeClr val="tx1"/>
              </a:solidFill>
              <a:effectLst/>
              <a:uLnTx/>
              <a:uFillTx/>
              <a:latin typeface="Source sans pr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ource sans pro"/>
                <a:ea typeface="+mn-ea"/>
                <a:cs typeface="+mn-cs"/>
              </a:rPr>
              <a:t>The </a:t>
            </a:r>
            <a:r>
              <a:rPr kumimoji="0" lang="en-US" sz="1400" b="0" i="0" u="none" strike="noStrike" kern="1200" cap="none" spc="0" normalizeH="0" baseline="0" noProof="0" dirty="0" err="1">
                <a:ln>
                  <a:noFill/>
                </a:ln>
                <a:solidFill>
                  <a:schemeClr val="tx1"/>
                </a:solidFill>
                <a:effectLst/>
                <a:uLnTx/>
                <a:uFillTx/>
                <a:latin typeface="Source sans pro"/>
                <a:ea typeface="+mn-ea"/>
                <a:cs typeface="+mn-cs"/>
              </a:rPr>
              <a:t>Waysfinder</a:t>
            </a:r>
            <a:r>
              <a:rPr kumimoji="0" lang="en-US" sz="1400" b="0" i="0" u="none" strike="noStrike" kern="1200" cap="none" spc="0" normalizeH="0" baseline="0" noProof="0" dirty="0">
                <a:ln>
                  <a:noFill/>
                </a:ln>
                <a:solidFill>
                  <a:schemeClr val="tx1"/>
                </a:solidFill>
                <a:effectLst/>
                <a:uLnTx/>
                <a:uFillTx/>
                <a:latin typeface="Source sans pro"/>
                <a:ea typeface="+mn-ea"/>
                <a:cs typeface="+mn-cs"/>
              </a:rPr>
              <a:t> provides a scaffold that enables new thinking and practice, not a series of linear steps. It is made up of a combination of various types of constraints and wayfinding practices that collectively create a coherent adaptive space or search field.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ource sans pro"/>
              <a:ea typeface="+mn-ea"/>
              <a:cs typeface="+mn-cs"/>
            </a:endParaRPr>
          </a:p>
          <a:p>
            <a:endParaRPr lang="en-CA" dirty="0"/>
          </a:p>
          <a:p>
            <a:endParaRPr lang="en-CA" dirty="0">
              <a:solidFill>
                <a:schemeClr val="tx1"/>
              </a:solidFill>
            </a:endParaRPr>
          </a:p>
          <a:p>
            <a:endParaRPr lang="en-CA" dirty="0"/>
          </a:p>
          <a:p>
            <a:endParaRPr lang="en-CA" dirty="0"/>
          </a:p>
        </p:txBody>
      </p:sp>
    </p:spTree>
    <p:extLst>
      <p:ext uri="{BB962C8B-B14F-4D97-AF65-F5344CB8AC3E}">
        <p14:creationId xmlns:p14="http://schemas.microsoft.com/office/powerpoint/2010/main" val="1463722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2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2568251" y="1475786"/>
            <a:ext cx="3586478" cy="3272329"/>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6746604" cy="1084684"/>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0AAB-F65E-81A0-DC42-72A06FB21276}"/>
              </a:ext>
            </a:extLst>
          </p:cNvPr>
          <p:cNvSpPr>
            <a:spLocks noGrp="1"/>
          </p:cNvSpPr>
          <p:nvPr>
            <p:ph type="title"/>
          </p:nvPr>
        </p:nvSpPr>
        <p:spPr>
          <a:xfrm>
            <a:off x="1052423" y="733245"/>
            <a:ext cx="7953554" cy="3687405"/>
          </a:xfrm>
        </p:spPr>
        <p:txBody>
          <a:bodyPr>
            <a:normAutofit/>
          </a:bodyPr>
          <a:lstStyle/>
          <a:p>
            <a:r>
              <a:rPr lang="en-US" dirty="0"/>
              <a:t>Presentation is auto biographical – </a:t>
            </a:r>
            <a:br>
              <a:rPr lang="en-US" dirty="0"/>
            </a:br>
            <a:r>
              <a:rPr lang="en-US" dirty="0"/>
              <a:t>Sample size of 1 </a:t>
            </a:r>
            <a:br>
              <a:rPr lang="en-US" dirty="0"/>
            </a:br>
            <a:br>
              <a:rPr lang="en-US" dirty="0"/>
            </a:br>
            <a:r>
              <a:rPr lang="en-CA" b="1" dirty="0">
                <a:effectLst/>
              </a:rPr>
              <a:t>No spandex required!</a:t>
            </a:r>
            <a:endParaRPr lang="en-CA" dirty="0"/>
          </a:p>
        </p:txBody>
      </p:sp>
    </p:spTree>
    <p:extLst>
      <p:ext uri="{BB962C8B-B14F-4D97-AF65-F5344CB8AC3E}">
        <p14:creationId xmlns:p14="http://schemas.microsoft.com/office/powerpoint/2010/main" val="130969576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2365</Words>
  <Application>Microsoft Office PowerPoint</Application>
  <PresentationFormat>On-screen Show (16:9)</PresentationFormat>
  <Paragraphs>262</Paragraphs>
  <Slides>82</Slides>
  <Notes>58</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82</vt:i4>
      </vt:variant>
    </vt:vector>
  </HeadingPairs>
  <TitlesOfParts>
    <vt:vector size="101" baseType="lpstr">
      <vt:lpstr>Source sans pro</vt:lpstr>
      <vt:lpstr>Google Sans Text</vt:lpstr>
      <vt:lpstr>Google Sans Medium</vt:lpstr>
      <vt:lpstr>Times New Roman</vt:lpstr>
      <vt:lpstr>-apple-system</vt:lpstr>
      <vt:lpstr>Inter</vt:lpstr>
      <vt:lpstr>Google Sans</vt:lpstr>
      <vt:lpstr>Roboto</vt:lpstr>
      <vt:lpstr>proxima-nova</vt:lpstr>
      <vt:lpstr>Open Sans Light</vt:lpstr>
      <vt:lpstr>Helvetica Neue</vt:lpstr>
      <vt:lpstr>Google Sans Mono</vt:lpstr>
      <vt:lpstr>Roboto Mono</vt:lpstr>
      <vt:lpstr>Google Sans SemiBold</vt:lpstr>
      <vt:lpstr>Roboto Mono Light</vt:lpstr>
      <vt:lpstr>Arial</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Not an expert!</vt:lpstr>
      <vt:lpstr>PowerPoint Presentation</vt:lpstr>
      <vt:lpstr>PowerPoint Presentation</vt:lpstr>
      <vt:lpstr>Presentation is auto biographical –  Sample size of 1   No spandex required!</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Definition</vt:lpstr>
      <vt:lpstr>Perfect MVP</vt:lpstr>
      <vt:lpstr>PowerPoint Presentation</vt:lpstr>
      <vt:lpstr>PowerPoint Presentation</vt:lpstr>
      <vt:lpstr>PowerPoint Presentation</vt:lpstr>
      <vt:lpstr>Tell, Don’t Ask</vt:lpstr>
      <vt:lpstr>Definition</vt:lpstr>
      <vt:lpstr>Examples</vt:lpstr>
      <vt:lpstr>PowerPoint Presentation</vt:lpstr>
      <vt:lpstr>PowerPoint Presentation</vt:lpstr>
      <vt:lpstr>ELI5</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Resources</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11</cp:revision>
  <dcterms:modified xsi:type="dcterms:W3CDTF">2024-07-27T14:10:44Z</dcterms:modified>
</cp:coreProperties>
</file>